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Proxima Nova"/>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ProximaNova-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roximaNova-italic.fntdata"/><Relationship Id="rId14" Type="http://schemas.openxmlformats.org/officeDocument/2006/relationships/font" Target="fonts/ProximaNova-bold.fntdata"/><Relationship Id="rId16" Type="http://schemas.openxmlformats.org/officeDocument/2006/relationships/font" Target="fonts/ProximaNov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6c47b2d3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6c47b2d3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6c47b2d3a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6c47b2d3a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46c47b2d3a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46c47b2d3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46c47b2d3a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46c47b2d3a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46c47b2d3a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46c47b2d3a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46c47b2d3a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46c47b2d3a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gradFill>
          <a:gsLst>
            <a:gs pos="0">
              <a:srgbClr val="DBD4EB"/>
            </a:gs>
            <a:gs pos="100000">
              <a:srgbClr val="9180BB"/>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s://www.cnet.com/how-to/google-home-complete-list-of-commands-so-far/" TargetMode="Externa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hyperlink" Target="http://www.youtube.com/watch?v=swJGx3D6zEE" TargetMode="Externa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hyperlink" Target="http://www.youtube.com/watch?v=_9tVckcCz-c"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www.youtube.com/watch?v=Wsy7dpJafcI" TargetMode="Externa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hyperlink" Target="http://www.youtube.com/watch?v=a7yRNqnJdTY" TargetMode="Externa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200"/>
              <a:t>Smart Devices</a:t>
            </a:r>
            <a:endParaRPr sz="72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i="1" lang="en" sz="4800"/>
              <a:t>What are they?</a:t>
            </a:r>
            <a:endParaRPr i="1" sz="4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Defined by Techopedia.com	</a:t>
            </a:r>
            <a:endParaRPr/>
          </a:p>
        </p:txBody>
      </p:sp>
      <p:sp>
        <p:nvSpPr>
          <p:cNvPr id="61" name="Google Shape;61;p1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10000"/>
              </a:lnSpc>
              <a:spcBef>
                <a:spcPts val="1700"/>
              </a:spcBef>
              <a:spcAft>
                <a:spcPts val="0"/>
              </a:spcAft>
              <a:buClr>
                <a:schemeClr val="dk1"/>
              </a:buClr>
              <a:buSzPts val="1100"/>
              <a:buFont typeface="Arial"/>
              <a:buNone/>
            </a:pPr>
            <a:r>
              <a:rPr b="1" lang="en" sz="1800">
                <a:solidFill>
                  <a:srgbClr val="333333"/>
                </a:solidFill>
              </a:rPr>
              <a:t>Definition - What does </a:t>
            </a:r>
            <a:r>
              <a:rPr b="1" i="1" lang="en" sz="1800">
                <a:solidFill>
                  <a:srgbClr val="0063DC"/>
                </a:solidFill>
              </a:rPr>
              <a:t>Smart Device</a:t>
            </a:r>
            <a:r>
              <a:rPr b="1" lang="en" sz="1800">
                <a:solidFill>
                  <a:srgbClr val="333333"/>
                </a:solidFill>
              </a:rPr>
              <a:t> mean?</a:t>
            </a:r>
            <a:endParaRPr b="1" sz="1800">
              <a:solidFill>
                <a:srgbClr val="333333"/>
              </a:solidFill>
            </a:endParaRPr>
          </a:p>
          <a:p>
            <a:pPr indent="0" lvl="0" marL="0" rtl="0" algn="l">
              <a:spcBef>
                <a:spcPts val="800"/>
              </a:spcBef>
              <a:spcAft>
                <a:spcPts val="0"/>
              </a:spcAft>
              <a:buClr>
                <a:schemeClr val="dk1"/>
              </a:buClr>
              <a:buSzPts val="1100"/>
              <a:buFont typeface="Arial"/>
              <a:buNone/>
            </a:pPr>
            <a:r>
              <a:rPr lang="en" sz="1800">
                <a:solidFill>
                  <a:srgbClr val="333333"/>
                </a:solidFill>
              </a:rPr>
              <a:t>A smart device, as the name suggests, is an electronic gadget that is able to connect, share and interact with its user and other smart devices. Although usually small in size, smart devices typically have the </a:t>
            </a:r>
            <a:r>
              <a:rPr lang="en" sz="1800">
                <a:solidFill>
                  <a:srgbClr val="000000"/>
                </a:solidFill>
              </a:rPr>
              <a:t>computing</a:t>
            </a:r>
            <a:r>
              <a:rPr lang="en" sz="1800">
                <a:solidFill>
                  <a:srgbClr val="333333"/>
                </a:solidFill>
              </a:rPr>
              <a:t> power of a few gigabytes.</a:t>
            </a:r>
            <a:endParaRPr sz="1800">
              <a:solidFill>
                <a:srgbClr val="333333"/>
              </a:solidFill>
            </a:endParaRPr>
          </a:p>
          <a:p>
            <a:pPr indent="0" lvl="0" marL="0" rtl="0" algn="l">
              <a:spcBef>
                <a:spcPts val="400"/>
              </a:spcBef>
              <a:spcAft>
                <a:spcPts val="1600"/>
              </a:spcAft>
              <a:buNone/>
            </a:pPr>
            <a:r>
              <a:t/>
            </a:r>
            <a:endParaRPr/>
          </a:p>
        </p:txBody>
      </p:sp>
      <p:sp>
        <p:nvSpPr>
          <p:cNvPr id="62" name="Google Shape;62;p14"/>
          <p:cNvSpPr txBox="1"/>
          <p:nvPr>
            <p:ph idx="2" type="body"/>
          </p:nvPr>
        </p:nvSpPr>
        <p:spPr>
          <a:xfrm>
            <a:off x="4832400" y="647700"/>
            <a:ext cx="3999900" cy="4279200"/>
          </a:xfrm>
          <a:prstGeom prst="rect">
            <a:avLst/>
          </a:prstGeom>
        </p:spPr>
        <p:txBody>
          <a:bodyPr anchorCtr="0" anchor="t" bIns="91425" lIns="91425" spcFirstLastPara="1" rIns="91425" wrap="square" tIns="91425">
            <a:noAutofit/>
          </a:bodyPr>
          <a:lstStyle/>
          <a:p>
            <a:pPr indent="0" lvl="0" marL="0" rtl="0" algn="l">
              <a:lnSpc>
                <a:spcPct val="110000"/>
              </a:lnSpc>
              <a:spcBef>
                <a:spcPts val="1700"/>
              </a:spcBef>
              <a:spcAft>
                <a:spcPts val="0"/>
              </a:spcAft>
              <a:buClr>
                <a:schemeClr val="dk1"/>
              </a:buClr>
              <a:buSzPts val="1100"/>
              <a:buFont typeface="Arial"/>
              <a:buNone/>
            </a:pPr>
            <a:r>
              <a:rPr b="1" lang="en">
                <a:solidFill>
                  <a:srgbClr val="333333"/>
                </a:solidFill>
              </a:rPr>
              <a:t>Techopedia explains </a:t>
            </a:r>
            <a:r>
              <a:rPr b="1" i="1" lang="en">
                <a:solidFill>
                  <a:srgbClr val="0063DC"/>
                </a:solidFill>
              </a:rPr>
              <a:t>Smart Device</a:t>
            </a:r>
            <a:endParaRPr b="1" i="1">
              <a:solidFill>
                <a:srgbClr val="0063DC"/>
              </a:solidFill>
            </a:endParaRPr>
          </a:p>
          <a:p>
            <a:pPr indent="0" lvl="0" marL="0" rtl="0" algn="l">
              <a:spcBef>
                <a:spcPts val="800"/>
              </a:spcBef>
              <a:spcAft>
                <a:spcPts val="0"/>
              </a:spcAft>
              <a:buClr>
                <a:schemeClr val="dk1"/>
              </a:buClr>
              <a:buSzPts val="1100"/>
              <a:buFont typeface="Arial"/>
              <a:buNone/>
            </a:pPr>
            <a:r>
              <a:rPr lang="en" sz="1500">
                <a:solidFill>
                  <a:srgbClr val="333333"/>
                </a:solidFill>
              </a:rPr>
              <a:t>Smart devices are interactive electronic gadgets that understand simple commands sent by users and help in daily activities. Some of the most commonly used smart devices are </a:t>
            </a:r>
            <a:r>
              <a:rPr lang="en" sz="1500">
                <a:solidFill>
                  <a:srgbClr val="000000"/>
                </a:solidFill>
              </a:rPr>
              <a:t>smartphones</a:t>
            </a:r>
            <a:r>
              <a:rPr lang="en" sz="1500">
                <a:solidFill>
                  <a:srgbClr val="333333"/>
                </a:solidFill>
              </a:rPr>
              <a:t>, tablets, smartwatches, smart glasses and other personal electronics. While many smart devices are small, portable personal electronics, they are in fact defined by their ability to connect to a network to share and interact remotely. Many TV sets and refrigerators are also therefore considered smart devices.</a:t>
            </a:r>
            <a:endParaRPr sz="1500">
              <a:solidFill>
                <a:srgbClr val="333333"/>
              </a:solidFill>
            </a:endParaRPr>
          </a:p>
          <a:p>
            <a:pPr indent="0" lvl="0" marL="0" rtl="0" algn="l">
              <a:spcBef>
                <a:spcPts val="4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Google Home</a:t>
            </a:r>
            <a:endParaRPr/>
          </a:p>
        </p:txBody>
      </p:sp>
      <p:sp>
        <p:nvSpPr>
          <p:cNvPr id="68" name="Google Shape;68;p15"/>
          <p:cNvSpPr txBox="1"/>
          <p:nvPr>
            <p:ph idx="2" type="body"/>
          </p:nvPr>
        </p:nvSpPr>
        <p:spPr>
          <a:xfrm>
            <a:off x="5829300" y="1152475"/>
            <a:ext cx="30030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1"/>
                </a:solidFill>
              </a:rPr>
              <a:t>The Google Home device can play music, but it's primarily designed as a vehicle for Google Assistant, which is Google's voice-activated virtual helper.</a:t>
            </a:r>
            <a:endParaRPr sz="1500">
              <a:solidFill>
                <a:schemeClr val="dk1"/>
              </a:solidFill>
            </a:endParaRPr>
          </a:p>
          <a:p>
            <a:pPr indent="0" lvl="0" marL="0" rtl="0" algn="l">
              <a:spcBef>
                <a:spcPts val="1600"/>
              </a:spcBef>
              <a:spcAft>
                <a:spcPts val="1600"/>
              </a:spcAft>
              <a:buNone/>
            </a:pPr>
            <a:r>
              <a:rPr lang="en" sz="1500" u="sng">
                <a:solidFill>
                  <a:schemeClr val="hlink"/>
                </a:solidFill>
                <a:highlight>
                  <a:srgbClr val="FFFFFF"/>
                </a:highlight>
                <a:latin typeface="Proxima Nova"/>
                <a:ea typeface="Proxima Nova"/>
                <a:cs typeface="Proxima Nova"/>
                <a:sym typeface="Proxima Nova"/>
                <a:hlinkClick r:id="rId3"/>
              </a:rPr>
              <a:t>Google Home Command List</a:t>
            </a:r>
            <a:endParaRPr sz="1500">
              <a:solidFill>
                <a:schemeClr val="dk1"/>
              </a:solidFill>
              <a:highlight>
                <a:srgbClr val="FFFFFF"/>
              </a:highlight>
              <a:latin typeface="Proxima Nova"/>
              <a:ea typeface="Proxima Nova"/>
              <a:cs typeface="Proxima Nova"/>
              <a:sym typeface="Proxima Nova"/>
            </a:endParaRPr>
          </a:p>
        </p:txBody>
      </p:sp>
      <p:pic>
        <p:nvPicPr>
          <p:cNvPr id="69" name="Google Shape;69;p15"/>
          <p:cNvPicPr preferRelativeResize="0"/>
          <p:nvPr/>
        </p:nvPicPr>
        <p:blipFill>
          <a:blip r:embed="rId4">
            <a:alphaModFix/>
          </a:blip>
          <a:stretch>
            <a:fillRect/>
          </a:stretch>
        </p:blipFill>
        <p:spPr>
          <a:xfrm>
            <a:off x="311700" y="1331913"/>
            <a:ext cx="4959349" cy="2479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Smart Beds!?</a:t>
            </a:r>
            <a:endParaRPr/>
          </a:p>
        </p:txBody>
      </p:sp>
      <p:sp>
        <p:nvSpPr>
          <p:cNvPr id="75" name="Google Shape;75;p16"/>
          <p:cNvSpPr txBox="1"/>
          <p:nvPr>
            <p:ph idx="1" type="body"/>
          </p:nvPr>
        </p:nvSpPr>
        <p:spPr>
          <a:xfrm>
            <a:off x="311700" y="1389600"/>
            <a:ext cx="5060400" cy="317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0000"/>
                </a:solidFill>
              </a:rPr>
              <a:t>Sleep Number’s 360 Smart Bed </a:t>
            </a:r>
            <a:r>
              <a:rPr lang="en" sz="1800">
                <a:solidFill>
                  <a:srgbClr val="222222"/>
                </a:solidFill>
              </a:rPr>
              <a:t>will your sleeping patterns, and make adjustments to firmness and temperature. Some consumers worry about wearable sleep trackers because they can move around during sleep. The Sleep Number system is integrated into the mattress, which provides a more complete and accurate data collection.</a:t>
            </a:r>
            <a:endParaRPr sz="1800">
              <a:solidFill>
                <a:srgbClr val="222222"/>
              </a:solidFill>
            </a:endParaRPr>
          </a:p>
          <a:p>
            <a:pPr indent="0" lvl="0" marL="0" rtl="0" algn="l">
              <a:lnSpc>
                <a:spcPct val="155555"/>
              </a:lnSpc>
              <a:spcBef>
                <a:spcPts val="1600"/>
              </a:spcBef>
              <a:spcAft>
                <a:spcPts val="0"/>
              </a:spcAft>
              <a:buClr>
                <a:schemeClr val="dk1"/>
              </a:buClr>
              <a:buSzPts val="1100"/>
              <a:buFont typeface="Arial"/>
              <a:buNone/>
            </a:pPr>
            <a:r>
              <a:t/>
            </a:r>
            <a:endParaRPr sz="1800">
              <a:solidFill>
                <a:srgbClr val="222222"/>
              </a:solidFill>
            </a:endParaRPr>
          </a:p>
          <a:p>
            <a:pPr indent="0" lvl="0" marL="0" rtl="0" algn="l">
              <a:spcBef>
                <a:spcPts val="2100"/>
              </a:spcBef>
              <a:spcAft>
                <a:spcPts val="1600"/>
              </a:spcAft>
              <a:buNone/>
            </a:pPr>
            <a:r>
              <a:t/>
            </a:r>
            <a:endParaRPr sz="1800">
              <a:solidFill>
                <a:srgbClr val="000000"/>
              </a:solidFill>
            </a:endParaRPr>
          </a:p>
        </p:txBody>
      </p:sp>
      <p:pic>
        <p:nvPicPr>
          <p:cNvPr descr="Sleep Number's 360 Bed has smart tech that warms your feet and stops you snoring.&#10;&#10;All things CES 2017 here ► https://www.cnet.com/ces/&#10;Watch our CES 2017 coverage ► http://cnet.co/2iaIdnA &#10;Watch more CES 2018 Smart Home exclusives ► http://bit.ly/2iEaMLa &#10;&#10;Subscribe to CNET ► http://cnet.co/2heRhep&#10;Check out our playlists ► http://cnet.co/2g8kcf4&#10;Like us on Facebook: https://www.facebook.com/cnet&#10;Follow us on Twitter: https://www.twitter.com/cnet&#10;Follow us on Instagram: http://bit.ly/2icCYYm&#10;Add us on Snapchat: http://cnet.co/2h4uoK3" id="76" name="Google Shape;76;p16" title="Sleep Number 360 Smart Bed">
            <a:hlinkClick r:id="rId3"/>
          </p:cNvPr>
          <p:cNvPicPr preferRelativeResize="0"/>
          <p:nvPr/>
        </p:nvPicPr>
        <p:blipFill>
          <a:blip r:embed="rId4">
            <a:alphaModFix/>
          </a:blip>
          <a:stretch>
            <a:fillRect/>
          </a:stretch>
        </p:blipFill>
        <p:spPr>
          <a:xfrm>
            <a:off x="5372100" y="320769"/>
            <a:ext cx="3555800" cy="266685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7"/>
          <p:cNvSpPr txBox="1"/>
          <p:nvPr>
            <p:ph type="title"/>
          </p:nvPr>
        </p:nvSpPr>
        <p:spPr>
          <a:xfrm>
            <a:off x="376625" y="284700"/>
            <a:ext cx="2808000" cy="976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000"/>
              <a:t>Smart Egg Tray</a:t>
            </a:r>
            <a:endParaRPr sz="3000"/>
          </a:p>
        </p:txBody>
      </p:sp>
      <p:sp>
        <p:nvSpPr>
          <p:cNvPr id="82" name="Google Shape;82;p17"/>
          <p:cNvSpPr txBox="1"/>
          <p:nvPr>
            <p:ph idx="1" type="body"/>
          </p:nvPr>
        </p:nvSpPr>
        <p:spPr>
          <a:xfrm>
            <a:off x="311700" y="1174175"/>
            <a:ext cx="4590600" cy="3756600"/>
          </a:xfrm>
          <a:prstGeom prst="rect">
            <a:avLst/>
          </a:prstGeom>
        </p:spPr>
        <p:txBody>
          <a:bodyPr anchorCtr="0" anchor="t" bIns="91425" lIns="91425" spcFirstLastPara="1" rIns="91425" wrap="square" tIns="91425">
            <a:noAutofit/>
          </a:bodyPr>
          <a:lstStyle/>
          <a:p>
            <a:pPr indent="0" lvl="0" marL="0" rtl="0" algn="l">
              <a:lnSpc>
                <a:spcPct val="155555"/>
              </a:lnSpc>
              <a:spcBef>
                <a:spcPts val="0"/>
              </a:spcBef>
              <a:spcAft>
                <a:spcPts val="0"/>
              </a:spcAft>
              <a:buClr>
                <a:schemeClr val="dk1"/>
              </a:buClr>
              <a:buSzPts val="1100"/>
              <a:buFont typeface="Arial"/>
              <a:buNone/>
            </a:pPr>
            <a:r>
              <a:rPr lang="en" sz="1500">
                <a:solidFill>
                  <a:srgbClr val="222222"/>
                </a:solidFill>
              </a:rPr>
              <a:t>This smart device costs only $15.00!  The Quirky Egg Minder is a smart egg tray that can tell you how many eggs you have at home AND when they’ve gone bad. LED lights on the tray tell you which egg is the oldest.</a:t>
            </a:r>
            <a:endParaRPr sz="1500">
              <a:solidFill>
                <a:srgbClr val="222222"/>
              </a:solidFill>
            </a:endParaRPr>
          </a:p>
          <a:p>
            <a:pPr indent="0" lvl="0" marL="0" rtl="0" algn="l">
              <a:lnSpc>
                <a:spcPct val="155555"/>
              </a:lnSpc>
              <a:spcBef>
                <a:spcPts val="2100"/>
              </a:spcBef>
              <a:spcAft>
                <a:spcPts val="0"/>
              </a:spcAft>
              <a:buClr>
                <a:schemeClr val="dk1"/>
              </a:buClr>
              <a:buSzPts val="1100"/>
              <a:buFont typeface="Arial"/>
              <a:buNone/>
            </a:pPr>
            <a:r>
              <a:rPr lang="en" sz="1500">
                <a:solidFill>
                  <a:srgbClr val="222222"/>
                </a:solidFill>
              </a:rPr>
              <a:t>By using their special smartphone app, you can receive an alert when you start to run low. This feature is particularly convenient when you're at the grocery store and can't remember how many eggs you have left at home!</a:t>
            </a:r>
            <a:endParaRPr sz="1500">
              <a:solidFill>
                <a:srgbClr val="222222"/>
              </a:solidFill>
            </a:endParaRPr>
          </a:p>
          <a:p>
            <a:pPr indent="0" lvl="0" marL="0" rtl="0" algn="l">
              <a:spcBef>
                <a:spcPts val="2100"/>
              </a:spcBef>
              <a:spcAft>
                <a:spcPts val="1600"/>
              </a:spcAft>
              <a:buNone/>
            </a:pPr>
            <a:r>
              <a:t/>
            </a:r>
            <a:endParaRPr/>
          </a:p>
        </p:txBody>
      </p:sp>
      <p:pic>
        <p:nvPicPr>
          <p:cNvPr descr="If you were going to put all your eggs in one basket, you'd want it to be this one. Part of the Quirky + GE line of products, the Egg Mindertells your Wink app the number of eggs left in your tray, and when the oldest one got there. You can check your egg tray while you're at the store, so you'll never be in a scramble for a good egg again. A light sensor detects when you open the fridge door, and an LED light highlights the oldest egg. Now that's over-easy!&#10;&#10;This idea was hatched by Rafael Hwang, alias Think. To date, 1,266 Community influencers have helped shape the Egg Minder, available in our Quirky Upcoming section today. Check it out, and see if you can help us crack the perfect price.&#10;&#10;Features:&#10;-- Stores 14 eggs&#10;-- Each egg slot has an individual sensor and LED light&#10;-- Light sensor (to sense when fridge is opened)&#10;-- Fits in standard fridges&#10;-- Works in cold temperatures&#10;-- Powered by 2 AA batteries (included)&#10;&#10;Materials:&#10;-- LED lights&#10;-- Plastic&#10;-- Acrylic&#10;-- Electric Imp Wifi chip&#10;&#10;Dimensions:&#10;370mm L x 112mm W x 81mm H" id="83" name="Google Shape;83;p17" title="Introducing Egg Minder by Quirky">
            <a:hlinkClick r:id="rId3"/>
          </p:cNvPr>
          <p:cNvPicPr preferRelativeResize="0"/>
          <p:nvPr/>
        </p:nvPicPr>
        <p:blipFill>
          <a:blip r:embed="rId4">
            <a:alphaModFix/>
          </a:blip>
          <a:stretch>
            <a:fillRect/>
          </a:stretch>
        </p:blipFill>
        <p:spPr>
          <a:xfrm>
            <a:off x="4985200" y="284700"/>
            <a:ext cx="3938400" cy="2953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8"/>
          <p:cNvSpPr txBox="1"/>
          <p:nvPr>
            <p:ph type="title"/>
          </p:nvPr>
        </p:nvSpPr>
        <p:spPr>
          <a:xfrm>
            <a:off x="222800" y="305175"/>
            <a:ext cx="2808000" cy="981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000"/>
              <a:t>Oral B Genius Brush</a:t>
            </a:r>
            <a:endParaRPr sz="3000"/>
          </a:p>
        </p:txBody>
      </p:sp>
      <p:sp>
        <p:nvSpPr>
          <p:cNvPr id="89" name="Google Shape;89;p18"/>
          <p:cNvSpPr txBox="1"/>
          <p:nvPr>
            <p:ph idx="1" type="body"/>
          </p:nvPr>
        </p:nvSpPr>
        <p:spPr>
          <a:xfrm>
            <a:off x="222800" y="1364200"/>
            <a:ext cx="4565100" cy="3614100"/>
          </a:xfrm>
          <a:prstGeom prst="rect">
            <a:avLst/>
          </a:prstGeom>
        </p:spPr>
        <p:txBody>
          <a:bodyPr anchorCtr="0" anchor="t" bIns="91425" lIns="91425" spcFirstLastPara="1" rIns="91425" wrap="square" tIns="91425">
            <a:noAutofit/>
          </a:bodyPr>
          <a:lstStyle/>
          <a:p>
            <a:pPr indent="0" lvl="0" marL="0" rtl="0" algn="l">
              <a:lnSpc>
                <a:spcPct val="155555"/>
              </a:lnSpc>
              <a:spcBef>
                <a:spcPts val="0"/>
              </a:spcBef>
              <a:spcAft>
                <a:spcPts val="0"/>
              </a:spcAft>
              <a:buClr>
                <a:schemeClr val="dk1"/>
              </a:buClr>
              <a:buSzPts val="1100"/>
              <a:buFont typeface="Arial"/>
              <a:buNone/>
            </a:pPr>
            <a:r>
              <a:rPr lang="en" sz="1400">
                <a:solidFill>
                  <a:srgbClr val="222222"/>
                </a:solidFill>
              </a:rPr>
              <a:t>This smart toothbrush connects to your smartphone via Bluetooth. The real innovation is this: the device uses facial recognition to track where you've brushed. This way, your phone will point out the places you’ve missed.</a:t>
            </a:r>
            <a:endParaRPr sz="1400">
              <a:solidFill>
                <a:srgbClr val="222222"/>
              </a:solidFill>
            </a:endParaRPr>
          </a:p>
          <a:p>
            <a:pPr indent="0" lvl="0" marL="0" rtl="0" algn="l">
              <a:lnSpc>
                <a:spcPct val="155555"/>
              </a:lnSpc>
              <a:spcBef>
                <a:spcPts val="2100"/>
              </a:spcBef>
              <a:spcAft>
                <a:spcPts val="0"/>
              </a:spcAft>
              <a:buClr>
                <a:schemeClr val="dk1"/>
              </a:buClr>
              <a:buSzPts val="1100"/>
              <a:buFont typeface="Arial"/>
              <a:buNone/>
            </a:pPr>
            <a:r>
              <a:rPr lang="en" sz="1400">
                <a:solidFill>
                  <a:srgbClr val="222222"/>
                </a:solidFill>
              </a:rPr>
              <a:t>The app will also provide real-time visual coaching on brushing time and pressure. It is so smart, pressure sensors will automatically slow down its brush speed to protect you from excessive brushing.</a:t>
            </a:r>
            <a:endParaRPr sz="1400">
              <a:solidFill>
                <a:srgbClr val="222222"/>
              </a:solidFill>
            </a:endParaRPr>
          </a:p>
          <a:p>
            <a:pPr indent="0" lvl="0" marL="0" rtl="0" algn="l">
              <a:spcBef>
                <a:spcPts val="2100"/>
              </a:spcBef>
              <a:spcAft>
                <a:spcPts val="1600"/>
              </a:spcAft>
              <a:buNone/>
            </a:pPr>
            <a:r>
              <a:t/>
            </a:r>
            <a:endParaRPr/>
          </a:p>
        </p:txBody>
      </p:sp>
      <p:pic>
        <p:nvPicPr>
          <p:cNvPr id="90" name="Google Shape;90;p18" title="Oral B Genius Brush Demo">
            <a:hlinkClick r:id="rId3"/>
          </p:cNvPr>
          <p:cNvPicPr preferRelativeResize="0"/>
          <p:nvPr/>
        </p:nvPicPr>
        <p:blipFill>
          <a:blip r:embed="rId4">
            <a:alphaModFix/>
          </a:blip>
          <a:stretch>
            <a:fillRect/>
          </a:stretch>
        </p:blipFill>
        <p:spPr>
          <a:xfrm>
            <a:off x="4986600" y="114300"/>
            <a:ext cx="4013200" cy="30099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139700"/>
            <a:ext cx="2808000" cy="1006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000"/>
              <a:t>Smart Glasses: </a:t>
            </a:r>
            <a:r>
              <a:rPr i="1" lang="en" sz="3000"/>
              <a:t>Focals</a:t>
            </a:r>
            <a:endParaRPr i="1" sz="3000"/>
          </a:p>
        </p:txBody>
      </p:sp>
      <p:sp>
        <p:nvSpPr>
          <p:cNvPr id="96" name="Google Shape;96;p19"/>
          <p:cNvSpPr txBox="1"/>
          <p:nvPr>
            <p:ph idx="1" type="body"/>
          </p:nvPr>
        </p:nvSpPr>
        <p:spPr>
          <a:xfrm>
            <a:off x="311700" y="1079500"/>
            <a:ext cx="4539600" cy="3873600"/>
          </a:xfrm>
          <a:prstGeom prst="rect">
            <a:avLst/>
          </a:prstGeom>
        </p:spPr>
        <p:txBody>
          <a:bodyPr anchorCtr="0" anchor="t" bIns="91425" lIns="91425" spcFirstLastPara="1" rIns="91425" wrap="square" tIns="91425">
            <a:noAutofit/>
          </a:bodyPr>
          <a:lstStyle/>
          <a:p>
            <a:pPr indent="0" lvl="0" marL="0" rtl="0" algn="l">
              <a:lnSpc>
                <a:spcPct val="169565"/>
              </a:lnSpc>
              <a:spcBef>
                <a:spcPts val="0"/>
              </a:spcBef>
              <a:spcAft>
                <a:spcPts val="0"/>
              </a:spcAft>
              <a:buClr>
                <a:schemeClr val="dk1"/>
              </a:buClr>
              <a:buSzPts val="1100"/>
              <a:buFont typeface="Arial"/>
              <a:buNone/>
            </a:pPr>
            <a:r>
              <a:rPr lang="en" sz="1300">
                <a:solidFill>
                  <a:schemeClr val="dk1"/>
                </a:solidFill>
              </a:rPr>
              <a:t>The holographic display can only be seen by the wearer, and allows you to respond to texts, notifications, reminders, get directions, check the weather, call an Uber. Focals also come with Alexa built-in. Ask Alexa to play music, hear the news, see the weather, control your smart home and more.</a:t>
            </a:r>
            <a:endParaRPr sz="1300">
              <a:solidFill>
                <a:schemeClr val="dk1"/>
              </a:solidFill>
            </a:endParaRPr>
          </a:p>
          <a:p>
            <a:pPr indent="0" lvl="0" marL="0" rtl="0" algn="l">
              <a:lnSpc>
                <a:spcPct val="169565"/>
              </a:lnSpc>
              <a:spcBef>
                <a:spcPts val="2000"/>
              </a:spcBef>
              <a:spcAft>
                <a:spcPts val="0"/>
              </a:spcAft>
              <a:buClr>
                <a:schemeClr val="dk1"/>
              </a:buClr>
              <a:buSzPts val="1100"/>
              <a:buFont typeface="Arial"/>
              <a:buNone/>
            </a:pPr>
            <a:r>
              <a:rPr lang="en" sz="1300">
                <a:solidFill>
                  <a:schemeClr val="dk1"/>
                </a:solidFill>
              </a:rPr>
              <a:t>Loop, a four-directional joystick, is used for interaction by pressing on it to click. This allows you to do things without lifting your hand. The glasses come with a Loop, charging case and sun clips. The battery is supposed to last about 18 hours.</a:t>
            </a:r>
            <a:endParaRPr sz="1300">
              <a:solidFill>
                <a:schemeClr val="dk1"/>
              </a:solidFill>
            </a:endParaRPr>
          </a:p>
          <a:p>
            <a:pPr indent="0" lvl="0" marL="0" rtl="0" algn="l">
              <a:spcBef>
                <a:spcPts val="2000"/>
              </a:spcBef>
              <a:spcAft>
                <a:spcPts val="1600"/>
              </a:spcAft>
              <a:buNone/>
            </a:pPr>
            <a:r>
              <a:t/>
            </a:r>
            <a:endParaRPr/>
          </a:p>
        </p:txBody>
      </p:sp>
      <p:pic>
        <p:nvPicPr>
          <p:cNvPr descr="A start-up called North, formally Thalmic Labs, is introducing a pair of smart glasses that it thinks will appeal to the masses because the design looks so similar to normal glasses. They're called Focals, and they cost around $1,000.&#10;&#10;Focals connect to your phone via Bluetooth and have a small projector that beams data into the wearer's eyes. They can tell the wearer the weather or time, read text messages and even order an Uber. The glasses are also connected to Alexa, so if you can ask them for directions or information, a small speaker will tell you the answers.&#10;&#10;North has raised over $140 million from investors including the Amazon Alexa Fund, Spark Capital, Intel Capital and Y Combinator.&#10;&#10;» Subscribe to CNBC: http://cnb.cx/SubscribeCNBC&#10;&#10;About CNBC: From 'Wall Street' to 'Main Street' to award winning original documentaries and Reality TV series, CNBC has you covered. Experience special sneak peeks of your favorite shows, exclusive video and more.&#10;&#10;Connect with CNBC News Online&#10;Get the latest news: http://www.cnbc.com/&#10;Follow CNBC on LinkedIn: https://cnb.cx/LinkedInCNBC&#10;Follow CNBC News on Facebook: http://cnb.cx/LikeCNBC&#10;Follow CNBC News on Twitter: http://cnb.cx/FollowCNBC&#10;Follow CNBC News on Google+: http://cnb.cx/PlusCNBC&#10;Follow CNBC News on Instagram: http://cnb.cx/InstagramCNBC&#10;&#10;#CNBC&#10;&#10;Prescription Smart Glasses For The Masses: First Look | CNBC" id="97" name="Google Shape;97;p19" title="Amazon-Backed Smart Glasses For $1,000: First Look">
            <a:hlinkClick r:id="rId3"/>
          </p:cNvPr>
          <p:cNvPicPr preferRelativeResize="0"/>
          <p:nvPr/>
        </p:nvPicPr>
        <p:blipFill>
          <a:blip r:embed="rId4">
            <a:alphaModFix/>
          </a:blip>
          <a:stretch>
            <a:fillRect/>
          </a:stretch>
        </p:blipFill>
        <p:spPr>
          <a:xfrm>
            <a:off x="4952725" y="139700"/>
            <a:ext cx="4047074" cy="3035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